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docProps/core.xml" ContentType="application/vnd.openxmlformats-package.core-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ppt/diagrams/quickStyle1.xml" ContentType="application/vnd.openxmlformats-officedocument.drawingml.diagramStyl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diagrams/colors1.xml" ContentType="application/vnd.openxmlformats-officedocument.drawingml.diagramColor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presentation.xml" ContentType="application/vnd.openxmlformats-officedocument.presentationml.presentation.main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slideLayouts/slideLayout7.xml" ContentType="application/vnd.openxmlformats-officedocument.presentationml.slideLayout+xml"/>
  <Override PartName="/ppt/diagrams/layout1.xml" ContentType="application/vnd.openxmlformats-officedocument.drawingml.diagram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30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3BAAF2-651A-D548-A1C9-89ED437A6F06}" type="doc">
      <dgm:prSet loTypeId="urn:microsoft.com/office/officeart/2005/8/layout/h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D9877B-74E3-1440-95F8-4EDF8E001508}">
      <dgm:prSet phldrT="[Text]"/>
      <dgm:spPr/>
      <dgm:t>
        <a:bodyPr/>
        <a:lstStyle/>
        <a:p>
          <a:r>
            <a:rPr lang="en-US" dirty="0" smtClean="0"/>
            <a:t>Translocation</a:t>
          </a:r>
          <a:endParaRPr lang="en-US" dirty="0"/>
        </a:p>
      </dgm:t>
    </dgm:pt>
    <dgm:pt modelId="{A323DA17-9826-9546-929D-FF9ED14124E3}" type="parTrans" cxnId="{2589060B-5508-1047-AEE4-B994778DD48C}">
      <dgm:prSet/>
      <dgm:spPr/>
      <dgm:t>
        <a:bodyPr/>
        <a:lstStyle/>
        <a:p>
          <a:endParaRPr lang="en-US"/>
        </a:p>
      </dgm:t>
    </dgm:pt>
    <dgm:pt modelId="{AA5B4410-F806-BA41-91DA-2E7C2B4B84E0}" type="sibTrans" cxnId="{2589060B-5508-1047-AEE4-B994778DD48C}">
      <dgm:prSet/>
      <dgm:spPr/>
      <dgm:t>
        <a:bodyPr/>
        <a:lstStyle/>
        <a:p>
          <a:endParaRPr lang="en-US"/>
        </a:p>
      </dgm:t>
    </dgm:pt>
    <dgm:pt modelId="{06BFBF19-6707-2D41-B07A-BE0A7874A76D}">
      <dgm:prSet phldrT="[Text]"/>
      <dgm:spPr/>
      <dgm:t>
        <a:bodyPr/>
        <a:lstStyle/>
        <a:p>
          <a:r>
            <a:rPr lang="en-US" dirty="0" smtClean="0"/>
            <a:t>Movement of organic molecules in plants</a:t>
          </a:r>
          <a:endParaRPr lang="en-US" dirty="0"/>
        </a:p>
      </dgm:t>
    </dgm:pt>
    <dgm:pt modelId="{7FC62DB7-3284-EC42-A235-07DF1B7BEF20}" type="parTrans" cxnId="{7FFE35CD-C2B4-C24A-9950-D15AA7DF245A}">
      <dgm:prSet/>
      <dgm:spPr/>
      <dgm:t>
        <a:bodyPr/>
        <a:lstStyle/>
        <a:p>
          <a:endParaRPr lang="en-US"/>
        </a:p>
      </dgm:t>
    </dgm:pt>
    <dgm:pt modelId="{D48AB583-B796-1448-984C-0CC3ED224F24}" type="sibTrans" cxnId="{7FFE35CD-C2B4-C24A-9950-D15AA7DF245A}">
      <dgm:prSet/>
      <dgm:spPr/>
      <dgm:t>
        <a:bodyPr/>
        <a:lstStyle/>
        <a:p>
          <a:endParaRPr lang="en-US"/>
        </a:p>
      </dgm:t>
    </dgm:pt>
    <dgm:pt modelId="{93443A15-DD83-5540-9C36-960EDBB230EA}">
      <dgm:prSet phldrT="[Text]"/>
      <dgm:spPr/>
      <dgm:t>
        <a:bodyPr/>
        <a:lstStyle/>
        <a:p>
          <a:r>
            <a:rPr lang="en-US" dirty="0" smtClean="0"/>
            <a:t>What do you think are some of these molecules? Water, sugar, carbon dioxide, amino acids, mRNA</a:t>
          </a:r>
          <a:endParaRPr lang="en-US" dirty="0"/>
        </a:p>
      </dgm:t>
    </dgm:pt>
    <dgm:pt modelId="{1672B987-FD73-B94B-90B7-1EFFE6879718}" type="parTrans" cxnId="{E174F17D-170D-E643-AE96-C68BCF919FBB}">
      <dgm:prSet/>
      <dgm:spPr/>
      <dgm:t>
        <a:bodyPr/>
        <a:lstStyle/>
        <a:p>
          <a:endParaRPr lang="en-US"/>
        </a:p>
      </dgm:t>
    </dgm:pt>
    <dgm:pt modelId="{BEDD284F-A5D1-CF47-BA91-6881277B69D5}" type="sibTrans" cxnId="{E174F17D-170D-E643-AE96-C68BCF919FBB}">
      <dgm:prSet/>
      <dgm:spPr/>
      <dgm:t>
        <a:bodyPr/>
        <a:lstStyle/>
        <a:p>
          <a:endParaRPr lang="en-US"/>
        </a:p>
      </dgm:t>
    </dgm:pt>
    <dgm:pt modelId="{C985DB35-D8E0-D749-B494-1C74373A152B}">
      <dgm:prSet phldrT="[Text]"/>
      <dgm:spPr/>
      <dgm:t>
        <a:bodyPr/>
        <a:lstStyle/>
        <a:p>
          <a:r>
            <a:rPr lang="en-US" dirty="0" smtClean="0"/>
            <a:t>Based on SINK AND SOURCE dynamics</a:t>
          </a:r>
          <a:endParaRPr lang="en-US" dirty="0"/>
        </a:p>
      </dgm:t>
    </dgm:pt>
    <dgm:pt modelId="{E4017690-CAE1-4D46-B474-BDFFA5C7534B}" type="parTrans" cxnId="{9C7C6CCE-5DA6-D34E-8C59-C0475E5A78C5}">
      <dgm:prSet/>
      <dgm:spPr/>
      <dgm:t>
        <a:bodyPr/>
        <a:lstStyle/>
        <a:p>
          <a:endParaRPr lang="en-US"/>
        </a:p>
      </dgm:t>
    </dgm:pt>
    <dgm:pt modelId="{78414911-534E-E244-AD16-7FB8E52755B3}" type="sibTrans" cxnId="{9C7C6CCE-5DA6-D34E-8C59-C0475E5A78C5}">
      <dgm:prSet/>
      <dgm:spPr/>
      <dgm:t>
        <a:bodyPr/>
        <a:lstStyle/>
        <a:p>
          <a:endParaRPr lang="en-US"/>
        </a:p>
      </dgm:t>
    </dgm:pt>
    <dgm:pt modelId="{3DF62549-552A-0544-9128-B761D6ED9D48}">
      <dgm:prSet phldrT="[Text]"/>
      <dgm:spPr/>
      <dgm:t>
        <a:bodyPr/>
        <a:lstStyle/>
        <a:p>
          <a:r>
            <a:rPr lang="en-US" dirty="0" smtClean="0"/>
            <a:t>Sink: the stored sugar and water in plant stems. </a:t>
          </a:r>
          <a:endParaRPr lang="en-US" dirty="0"/>
        </a:p>
      </dgm:t>
    </dgm:pt>
    <dgm:pt modelId="{3320CD5E-BBFE-B845-9611-455ADC9E0AFB}" type="parTrans" cxnId="{F1131C2C-518D-0E4C-92A9-E236D12F67B9}">
      <dgm:prSet/>
      <dgm:spPr/>
      <dgm:t>
        <a:bodyPr/>
        <a:lstStyle/>
        <a:p>
          <a:endParaRPr lang="en-US"/>
        </a:p>
      </dgm:t>
    </dgm:pt>
    <dgm:pt modelId="{2EBC3D52-68D6-6F43-AF93-FB8404321C08}" type="sibTrans" cxnId="{F1131C2C-518D-0E4C-92A9-E236D12F67B9}">
      <dgm:prSet/>
      <dgm:spPr/>
      <dgm:t>
        <a:bodyPr/>
        <a:lstStyle/>
        <a:p>
          <a:endParaRPr lang="en-US"/>
        </a:p>
      </dgm:t>
    </dgm:pt>
    <dgm:pt modelId="{4E15C353-3994-0C4D-BA21-62A5B362F1D4}">
      <dgm:prSet phldrT="[Text]"/>
      <dgm:spPr/>
      <dgm:t>
        <a:bodyPr/>
        <a:lstStyle/>
        <a:p>
          <a:r>
            <a:rPr lang="en-US" dirty="0" smtClean="0"/>
            <a:t>Source: where you get the nutrients and water. Analogy: Faucet</a:t>
          </a:r>
          <a:endParaRPr lang="en-US" dirty="0"/>
        </a:p>
      </dgm:t>
    </dgm:pt>
    <dgm:pt modelId="{859806E4-A29D-1344-A947-221206AC4FCB}" type="parTrans" cxnId="{D3A9C3BD-8F54-3942-8330-4ED8F81593D2}">
      <dgm:prSet/>
      <dgm:spPr/>
      <dgm:t>
        <a:bodyPr/>
        <a:lstStyle/>
        <a:p>
          <a:endParaRPr lang="en-US"/>
        </a:p>
      </dgm:t>
    </dgm:pt>
    <dgm:pt modelId="{75021F3D-02CF-B041-AC47-5E3A0AE59312}" type="sibTrans" cxnId="{D3A9C3BD-8F54-3942-8330-4ED8F81593D2}">
      <dgm:prSet/>
      <dgm:spPr/>
      <dgm:t>
        <a:bodyPr/>
        <a:lstStyle/>
        <a:p>
          <a:endParaRPr lang="en-US"/>
        </a:p>
      </dgm:t>
    </dgm:pt>
    <dgm:pt modelId="{2593DAA7-26DB-1A4E-B137-2A3D7566A034}">
      <dgm:prSet phldrT="[Text]"/>
      <dgm:spPr/>
      <dgm:t>
        <a:bodyPr/>
        <a:lstStyle/>
        <a:p>
          <a:r>
            <a:rPr lang="en-US" dirty="0" smtClean="0"/>
            <a:t>Leaves versus Stems:</a:t>
          </a:r>
          <a:endParaRPr lang="en-US" dirty="0"/>
        </a:p>
      </dgm:t>
    </dgm:pt>
    <dgm:pt modelId="{8BEEBEFD-780D-3546-B9CA-51442F040CCA}" type="parTrans" cxnId="{D67D0C00-EB21-9F46-B7B9-9B53950E229C}">
      <dgm:prSet/>
      <dgm:spPr/>
      <dgm:t>
        <a:bodyPr/>
        <a:lstStyle/>
        <a:p>
          <a:endParaRPr lang="en-US"/>
        </a:p>
      </dgm:t>
    </dgm:pt>
    <dgm:pt modelId="{3A750AA3-3D40-F141-BA11-B338C0DCF67B}" type="sibTrans" cxnId="{D67D0C00-EB21-9F46-B7B9-9B53950E229C}">
      <dgm:prSet/>
      <dgm:spPr/>
      <dgm:t>
        <a:bodyPr/>
        <a:lstStyle/>
        <a:p>
          <a:endParaRPr lang="en-US"/>
        </a:p>
      </dgm:t>
    </dgm:pt>
    <dgm:pt modelId="{42DFE919-6614-724F-8B91-BAB93E5E1D3B}">
      <dgm:prSet phldrT="[Text]"/>
      <dgm:spPr/>
      <dgm:t>
        <a:bodyPr/>
        <a:lstStyle/>
        <a:p>
          <a:r>
            <a:rPr lang="en-US" dirty="0" smtClean="0"/>
            <a:t>Which is the sink and which is the source ? Leaves are the source, stem are the sinks. </a:t>
          </a:r>
          <a:endParaRPr lang="en-US" dirty="0"/>
        </a:p>
      </dgm:t>
    </dgm:pt>
    <dgm:pt modelId="{0548C6F9-F377-E14F-9675-13EDEE2FCDB2}" type="parTrans" cxnId="{213BCF61-4D68-AF48-B560-3FB0C0412903}">
      <dgm:prSet/>
      <dgm:spPr/>
      <dgm:t>
        <a:bodyPr/>
        <a:lstStyle/>
        <a:p>
          <a:endParaRPr lang="en-US"/>
        </a:p>
      </dgm:t>
    </dgm:pt>
    <dgm:pt modelId="{DD702C63-7477-5746-B2EF-38C4EB85CDE2}" type="sibTrans" cxnId="{213BCF61-4D68-AF48-B560-3FB0C0412903}">
      <dgm:prSet/>
      <dgm:spPr/>
      <dgm:t>
        <a:bodyPr/>
        <a:lstStyle/>
        <a:p>
          <a:endParaRPr lang="en-US"/>
        </a:p>
      </dgm:t>
    </dgm:pt>
    <dgm:pt modelId="{6BA4A28E-77B3-D644-B1D9-3DB0459D96D3}">
      <dgm:prSet phldrT="[Text]"/>
      <dgm:spPr/>
      <dgm:t>
        <a:bodyPr/>
        <a:lstStyle/>
        <a:p>
          <a:r>
            <a:rPr lang="en-US" dirty="0" smtClean="0"/>
            <a:t>How do you think their roles change with seasons? In the winter, the stem and the whole plant acts as the source to access stored food. </a:t>
          </a:r>
          <a:endParaRPr lang="en-US" dirty="0"/>
        </a:p>
      </dgm:t>
    </dgm:pt>
    <dgm:pt modelId="{A3854650-E601-334D-BC88-8E5DA9070396}" type="parTrans" cxnId="{EEA3C23D-F259-9646-A22B-D4FDFAD51014}">
      <dgm:prSet/>
      <dgm:spPr/>
      <dgm:t>
        <a:bodyPr/>
        <a:lstStyle/>
        <a:p>
          <a:endParaRPr lang="en-US"/>
        </a:p>
      </dgm:t>
    </dgm:pt>
    <dgm:pt modelId="{390C1572-CDCB-554C-A888-8356C1E130DC}" type="sibTrans" cxnId="{EEA3C23D-F259-9646-A22B-D4FDFAD51014}">
      <dgm:prSet/>
      <dgm:spPr/>
      <dgm:t>
        <a:bodyPr/>
        <a:lstStyle/>
        <a:p>
          <a:endParaRPr lang="en-US"/>
        </a:p>
      </dgm:t>
    </dgm:pt>
    <dgm:pt modelId="{F90551E9-4475-9542-A21D-FDEE761B8107}" type="pres">
      <dgm:prSet presAssocID="{1E3BAAF2-651A-D548-A1C9-89ED437A6F0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159F2D8-77F4-404A-8C51-EC2E7CEB7F01}" type="pres">
      <dgm:prSet presAssocID="{88D9877B-74E3-1440-95F8-4EDF8E001508}" presName="composite" presStyleCnt="0"/>
      <dgm:spPr/>
    </dgm:pt>
    <dgm:pt modelId="{D4468C7E-3571-B64F-BF4D-775AF57C1A84}" type="pres">
      <dgm:prSet presAssocID="{88D9877B-74E3-1440-95F8-4EDF8E001508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19F7A8-66B1-9944-9D09-52DB4278F364}" type="pres">
      <dgm:prSet presAssocID="{88D9877B-74E3-1440-95F8-4EDF8E001508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08A513-8E92-5743-BB08-0D0CADA2D9D3}" type="pres">
      <dgm:prSet presAssocID="{AA5B4410-F806-BA41-91DA-2E7C2B4B84E0}" presName="space" presStyleCnt="0"/>
      <dgm:spPr/>
    </dgm:pt>
    <dgm:pt modelId="{334C9F94-80DB-DC4F-98C1-31ACC4CAF664}" type="pres">
      <dgm:prSet presAssocID="{C985DB35-D8E0-D749-B494-1C74373A152B}" presName="composite" presStyleCnt="0"/>
      <dgm:spPr/>
    </dgm:pt>
    <dgm:pt modelId="{C652CE47-645C-9645-95FC-36009B46D3EB}" type="pres">
      <dgm:prSet presAssocID="{C985DB35-D8E0-D749-B494-1C74373A152B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1E18BE-CFE6-9848-A8FD-5ACA8EFBF377}" type="pres">
      <dgm:prSet presAssocID="{C985DB35-D8E0-D749-B494-1C74373A152B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61F7A8-7703-F24A-B2D7-B62C97942B84}" type="pres">
      <dgm:prSet presAssocID="{78414911-534E-E244-AD16-7FB8E52755B3}" presName="space" presStyleCnt="0"/>
      <dgm:spPr/>
    </dgm:pt>
    <dgm:pt modelId="{059F5E1E-5CC5-6241-BBAE-6A2EB4CC0479}" type="pres">
      <dgm:prSet presAssocID="{2593DAA7-26DB-1A4E-B137-2A3D7566A034}" presName="composite" presStyleCnt="0"/>
      <dgm:spPr/>
    </dgm:pt>
    <dgm:pt modelId="{16C973FC-535C-F849-9E35-319D4A3BC258}" type="pres">
      <dgm:prSet presAssocID="{2593DAA7-26DB-1A4E-B137-2A3D7566A034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F0CA09-596E-0B4E-9BE2-3693667FDA8D}" type="pres">
      <dgm:prSet presAssocID="{2593DAA7-26DB-1A4E-B137-2A3D7566A034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FFE35CD-C2B4-C24A-9950-D15AA7DF245A}" srcId="{88D9877B-74E3-1440-95F8-4EDF8E001508}" destId="{06BFBF19-6707-2D41-B07A-BE0A7874A76D}" srcOrd="0" destOrd="0" parTransId="{7FC62DB7-3284-EC42-A235-07DF1B7BEF20}" sibTransId="{D48AB583-B796-1448-984C-0CC3ED224F24}"/>
    <dgm:cxn modelId="{EDA7E4E6-4007-254D-9F0C-D1CAD11D777D}" type="presOf" srcId="{88D9877B-74E3-1440-95F8-4EDF8E001508}" destId="{D4468C7E-3571-B64F-BF4D-775AF57C1A84}" srcOrd="0" destOrd="0" presId="urn:microsoft.com/office/officeart/2005/8/layout/hList1"/>
    <dgm:cxn modelId="{66248CD8-8B2E-0D49-8EFC-70F425D84365}" type="presOf" srcId="{6BA4A28E-77B3-D644-B1D9-3DB0459D96D3}" destId="{46F0CA09-596E-0B4E-9BE2-3693667FDA8D}" srcOrd="0" destOrd="1" presId="urn:microsoft.com/office/officeart/2005/8/layout/hList1"/>
    <dgm:cxn modelId="{C5475256-CF19-5D4B-9A10-BE97E1244DAB}" type="presOf" srcId="{93443A15-DD83-5540-9C36-960EDBB230EA}" destId="{CA19F7A8-66B1-9944-9D09-52DB4278F364}" srcOrd="0" destOrd="1" presId="urn:microsoft.com/office/officeart/2005/8/layout/hList1"/>
    <dgm:cxn modelId="{526CE458-DF47-7141-ADE5-9C804A5E377B}" type="presOf" srcId="{2593DAA7-26DB-1A4E-B137-2A3D7566A034}" destId="{16C973FC-535C-F849-9E35-319D4A3BC258}" srcOrd="0" destOrd="0" presId="urn:microsoft.com/office/officeart/2005/8/layout/hList1"/>
    <dgm:cxn modelId="{9A7D3892-A1CD-2346-A577-32FB95F208E2}" type="presOf" srcId="{3DF62549-552A-0544-9128-B761D6ED9D48}" destId="{691E18BE-CFE6-9848-A8FD-5ACA8EFBF377}" srcOrd="0" destOrd="0" presId="urn:microsoft.com/office/officeart/2005/8/layout/hList1"/>
    <dgm:cxn modelId="{EEA3C23D-F259-9646-A22B-D4FDFAD51014}" srcId="{2593DAA7-26DB-1A4E-B137-2A3D7566A034}" destId="{6BA4A28E-77B3-D644-B1D9-3DB0459D96D3}" srcOrd="1" destOrd="0" parTransId="{A3854650-E601-334D-BC88-8E5DA9070396}" sibTransId="{390C1572-CDCB-554C-A888-8356C1E130DC}"/>
    <dgm:cxn modelId="{38ACFF98-E097-B343-98B6-79C2FF3372D7}" type="presOf" srcId="{06BFBF19-6707-2D41-B07A-BE0A7874A76D}" destId="{CA19F7A8-66B1-9944-9D09-52DB4278F364}" srcOrd="0" destOrd="0" presId="urn:microsoft.com/office/officeart/2005/8/layout/hList1"/>
    <dgm:cxn modelId="{F1131C2C-518D-0E4C-92A9-E236D12F67B9}" srcId="{C985DB35-D8E0-D749-B494-1C74373A152B}" destId="{3DF62549-552A-0544-9128-B761D6ED9D48}" srcOrd="0" destOrd="0" parTransId="{3320CD5E-BBFE-B845-9611-455ADC9E0AFB}" sibTransId="{2EBC3D52-68D6-6F43-AF93-FB8404321C08}"/>
    <dgm:cxn modelId="{2589060B-5508-1047-AEE4-B994778DD48C}" srcId="{1E3BAAF2-651A-D548-A1C9-89ED437A6F06}" destId="{88D9877B-74E3-1440-95F8-4EDF8E001508}" srcOrd="0" destOrd="0" parTransId="{A323DA17-9826-9546-929D-FF9ED14124E3}" sibTransId="{AA5B4410-F806-BA41-91DA-2E7C2B4B84E0}"/>
    <dgm:cxn modelId="{5FFAE68B-4C85-CD45-84E4-58EF1F7B9E03}" type="presOf" srcId="{1E3BAAF2-651A-D548-A1C9-89ED437A6F06}" destId="{F90551E9-4475-9542-A21D-FDEE761B8107}" srcOrd="0" destOrd="0" presId="urn:microsoft.com/office/officeart/2005/8/layout/hList1"/>
    <dgm:cxn modelId="{D67D0C00-EB21-9F46-B7B9-9B53950E229C}" srcId="{1E3BAAF2-651A-D548-A1C9-89ED437A6F06}" destId="{2593DAA7-26DB-1A4E-B137-2A3D7566A034}" srcOrd="2" destOrd="0" parTransId="{8BEEBEFD-780D-3546-B9CA-51442F040CCA}" sibTransId="{3A750AA3-3D40-F141-BA11-B338C0DCF67B}"/>
    <dgm:cxn modelId="{E174F17D-170D-E643-AE96-C68BCF919FBB}" srcId="{88D9877B-74E3-1440-95F8-4EDF8E001508}" destId="{93443A15-DD83-5540-9C36-960EDBB230EA}" srcOrd="1" destOrd="0" parTransId="{1672B987-FD73-B94B-90B7-1EFFE6879718}" sibTransId="{BEDD284F-A5D1-CF47-BA91-6881277B69D5}"/>
    <dgm:cxn modelId="{6EF91EA6-95E6-224C-931F-1B6519623150}" type="presOf" srcId="{4E15C353-3994-0C4D-BA21-62A5B362F1D4}" destId="{691E18BE-CFE6-9848-A8FD-5ACA8EFBF377}" srcOrd="0" destOrd="1" presId="urn:microsoft.com/office/officeart/2005/8/layout/hList1"/>
    <dgm:cxn modelId="{E121B5FD-70EA-B64E-9CE8-0B4B355B6962}" type="presOf" srcId="{42DFE919-6614-724F-8B91-BAB93E5E1D3B}" destId="{46F0CA09-596E-0B4E-9BE2-3693667FDA8D}" srcOrd="0" destOrd="0" presId="urn:microsoft.com/office/officeart/2005/8/layout/hList1"/>
    <dgm:cxn modelId="{213BCF61-4D68-AF48-B560-3FB0C0412903}" srcId="{2593DAA7-26DB-1A4E-B137-2A3D7566A034}" destId="{42DFE919-6614-724F-8B91-BAB93E5E1D3B}" srcOrd="0" destOrd="0" parTransId="{0548C6F9-F377-E14F-9675-13EDEE2FCDB2}" sibTransId="{DD702C63-7477-5746-B2EF-38C4EB85CDE2}"/>
    <dgm:cxn modelId="{9C7C6CCE-5DA6-D34E-8C59-C0475E5A78C5}" srcId="{1E3BAAF2-651A-D548-A1C9-89ED437A6F06}" destId="{C985DB35-D8E0-D749-B494-1C74373A152B}" srcOrd="1" destOrd="0" parTransId="{E4017690-CAE1-4D46-B474-BDFFA5C7534B}" sibTransId="{78414911-534E-E244-AD16-7FB8E52755B3}"/>
    <dgm:cxn modelId="{D3A9C3BD-8F54-3942-8330-4ED8F81593D2}" srcId="{C985DB35-D8E0-D749-B494-1C74373A152B}" destId="{4E15C353-3994-0C4D-BA21-62A5B362F1D4}" srcOrd="1" destOrd="0" parTransId="{859806E4-A29D-1344-A947-221206AC4FCB}" sibTransId="{75021F3D-02CF-B041-AC47-5E3A0AE59312}"/>
    <dgm:cxn modelId="{27ECA5E7-A797-814D-911C-E24B5B8C0C7B}" type="presOf" srcId="{C985DB35-D8E0-D749-B494-1C74373A152B}" destId="{C652CE47-645C-9645-95FC-36009B46D3EB}" srcOrd="0" destOrd="0" presId="urn:microsoft.com/office/officeart/2005/8/layout/hList1"/>
    <dgm:cxn modelId="{31DED534-CCFE-5F4F-B2FD-7FBB51914FF5}" type="presParOf" srcId="{F90551E9-4475-9542-A21D-FDEE761B8107}" destId="{F159F2D8-77F4-404A-8C51-EC2E7CEB7F01}" srcOrd="0" destOrd="0" presId="urn:microsoft.com/office/officeart/2005/8/layout/hList1"/>
    <dgm:cxn modelId="{D9BD5074-0D2C-7748-9B66-ED0148243DBF}" type="presParOf" srcId="{F159F2D8-77F4-404A-8C51-EC2E7CEB7F01}" destId="{D4468C7E-3571-B64F-BF4D-775AF57C1A84}" srcOrd="0" destOrd="0" presId="urn:microsoft.com/office/officeart/2005/8/layout/hList1"/>
    <dgm:cxn modelId="{87529B4A-FD10-0543-AE14-C3B69172032C}" type="presParOf" srcId="{F159F2D8-77F4-404A-8C51-EC2E7CEB7F01}" destId="{CA19F7A8-66B1-9944-9D09-52DB4278F364}" srcOrd="1" destOrd="0" presId="urn:microsoft.com/office/officeart/2005/8/layout/hList1"/>
    <dgm:cxn modelId="{950A28F4-5ADF-C347-8859-7C1E7430889F}" type="presParOf" srcId="{F90551E9-4475-9542-A21D-FDEE761B8107}" destId="{4C08A513-8E92-5743-BB08-0D0CADA2D9D3}" srcOrd="1" destOrd="0" presId="urn:microsoft.com/office/officeart/2005/8/layout/hList1"/>
    <dgm:cxn modelId="{5C9892FF-939D-7247-8097-4FB0F42DBA27}" type="presParOf" srcId="{F90551E9-4475-9542-A21D-FDEE761B8107}" destId="{334C9F94-80DB-DC4F-98C1-31ACC4CAF664}" srcOrd="2" destOrd="0" presId="urn:microsoft.com/office/officeart/2005/8/layout/hList1"/>
    <dgm:cxn modelId="{1699EDA8-1ABF-164B-96C8-DD28BBAEF799}" type="presParOf" srcId="{334C9F94-80DB-DC4F-98C1-31ACC4CAF664}" destId="{C652CE47-645C-9645-95FC-36009B46D3EB}" srcOrd="0" destOrd="0" presId="urn:microsoft.com/office/officeart/2005/8/layout/hList1"/>
    <dgm:cxn modelId="{C4EBC31D-1D2D-C448-9C33-AAFFFCC302C9}" type="presParOf" srcId="{334C9F94-80DB-DC4F-98C1-31ACC4CAF664}" destId="{691E18BE-CFE6-9848-A8FD-5ACA8EFBF377}" srcOrd="1" destOrd="0" presId="urn:microsoft.com/office/officeart/2005/8/layout/hList1"/>
    <dgm:cxn modelId="{31A1067C-8EA6-5740-93B2-23BF67E171BA}" type="presParOf" srcId="{F90551E9-4475-9542-A21D-FDEE761B8107}" destId="{DA61F7A8-7703-F24A-B2D7-B62C97942B84}" srcOrd="3" destOrd="0" presId="urn:microsoft.com/office/officeart/2005/8/layout/hList1"/>
    <dgm:cxn modelId="{D7406C27-34D9-064B-8AC5-ABADDFB4045A}" type="presParOf" srcId="{F90551E9-4475-9542-A21D-FDEE761B8107}" destId="{059F5E1E-5CC5-6241-BBAE-6A2EB4CC0479}" srcOrd="4" destOrd="0" presId="urn:microsoft.com/office/officeart/2005/8/layout/hList1"/>
    <dgm:cxn modelId="{1C49BAC2-2108-214D-AEB8-55A64A3E8749}" type="presParOf" srcId="{059F5E1E-5CC5-6241-BBAE-6A2EB4CC0479}" destId="{16C973FC-535C-F849-9E35-319D4A3BC258}" srcOrd="0" destOrd="0" presId="urn:microsoft.com/office/officeart/2005/8/layout/hList1"/>
    <dgm:cxn modelId="{68D43599-CA04-134F-B8AD-53AB3A5C18FD}" type="presParOf" srcId="{059F5E1E-5CC5-6241-BBAE-6A2EB4CC0479}" destId="{46F0CA09-596E-0B4E-9BE2-3693667FDA8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468C7E-3571-B64F-BF4D-775AF57C1A84}">
      <dsp:nvSpPr>
        <dsp:cNvPr id="0" name=""/>
        <dsp:cNvSpPr/>
      </dsp:nvSpPr>
      <dsp:spPr>
        <a:xfrm>
          <a:off x="2636" y="88261"/>
          <a:ext cx="2570161" cy="71727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Translocation</a:t>
          </a:r>
          <a:endParaRPr lang="en-US" sz="2000" kern="1200" dirty="0"/>
        </a:p>
      </dsp:txBody>
      <dsp:txXfrm>
        <a:off x="2636" y="88261"/>
        <a:ext cx="2570161" cy="717270"/>
      </dsp:txXfrm>
    </dsp:sp>
    <dsp:sp modelId="{CA19F7A8-66B1-9944-9D09-52DB4278F364}">
      <dsp:nvSpPr>
        <dsp:cNvPr id="0" name=""/>
        <dsp:cNvSpPr/>
      </dsp:nvSpPr>
      <dsp:spPr>
        <a:xfrm>
          <a:off x="2636" y="805531"/>
          <a:ext cx="2570161" cy="393735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Movement of organic molecules in plants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What do you think are some of these molecules? Water, sugar, carbon dioxide, amino acids, mRNA</a:t>
          </a:r>
          <a:endParaRPr lang="en-US" sz="2000" kern="1200" dirty="0"/>
        </a:p>
      </dsp:txBody>
      <dsp:txXfrm>
        <a:off x="2636" y="805531"/>
        <a:ext cx="2570161" cy="3937359"/>
      </dsp:txXfrm>
    </dsp:sp>
    <dsp:sp modelId="{C652CE47-645C-9645-95FC-36009B46D3EB}">
      <dsp:nvSpPr>
        <dsp:cNvPr id="0" name=""/>
        <dsp:cNvSpPr/>
      </dsp:nvSpPr>
      <dsp:spPr>
        <a:xfrm>
          <a:off x="2932620" y="88261"/>
          <a:ext cx="2570161" cy="71727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Based on SINK AND SOURCE dynamics</a:t>
          </a:r>
          <a:endParaRPr lang="en-US" sz="2000" kern="1200" dirty="0"/>
        </a:p>
      </dsp:txBody>
      <dsp:txXfrm>
        <a:off x="2932620" y="88261"/>
        <a:ext cx="2570161" cy="717270"/>
      </dsp:txXfrm>
    </dsp:sp>
    <dsp:sp modelId="{691E18BE-CFE6-9848-A8FD-5ACA8EFBF377}">
      <dsp:nvSpPr>
        <dsp:cNvPr id="0" name=""/>
        <dsp:cNvSpPr/>
      </dsp:nvSpPr>
      <dsp:spPr>
        <a:xfrm>
          <a:off x="2932620" y="805531"/>
          <a:ext cx="2570161" cy="393735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Sink: the stored sugar and water in plant stems. 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Source: where you get the nutrients and water. Analogy: Faucet</a:t>
          </a:r>
          <a:endParaRPr lang="en-US" sz="2000" kern="1200" dirty="0"/>
        </a:p>
      </dsp:txBody>
      <dsp:txXfrm>
        <a:off x="2932620" y="805531"/>
        <a:ext cx="2570161" cy="3937359"/>
      </dsp:txXfrm>
    </dsp:sp>
    <dsp:sp modelId="{16C973FC-535C-F849-9E35-319D4A3BC258}">
      <dsp:nvSpPr>
        <dsp:cNvPr id="0" name=""/>
        <dsp:cNvSpPr/>
      </dsp:nvSpPr>
      <dsp:spPr>
        <a:xfrm>
          <a:off x="5862604" y="88261"/>
          <a:ext cx="2570161" cy="71727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Leaves versus Stems:</a:t>
          </a:r>
          <a:endParaRPr lang="en-US" sz="2000" kern="1200" dirty="0"/>
        </a:p>
      </dsp:txBody>
      <dsp:txXfrm>
        <a:off x="5862604" y="88261"/>
        <a:ext cx="2570161" cy="717270"/>
      </dsp:txXfrm>
    </dsp:sp>
    <dsp:sp modelId="{46F0CA09-596E-0B4E-9BE2-3693667FDA8D}">
      <dsp:nvSpPr>
        <dsp:cNvPr id="0" name=""/>
        <dsp:cNvSpPr/>
      </dsp:nvSpPr>
      <dsp:spPr>
        <a:xfrm>
          <a:off x="5862604" y="805531"/>
          <a:ext cx="2570161" cy="393735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Which is the sink and which is the source ? Leaves are the source, stem are the sinks. 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smtClean="0"/>
            <a:t>How do you think their roles change with seasons? In the winter, the stem and the whole plant acts as the source to access stored food. </a:t>
          </a:r>
          <a:endParaRPr lang="en-US" sz="2000" kern="1200" dirty="0"/>
        </a:p>
      </dsp:txBody>
      <dsp:txXfrm>
        <a:off x="5862604" y="805531"/>
        <a:ext cx="2570161" cy="39373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85A65-70D5-5F41-9333-53B6CD14A0F1}" type="datetimeFigureOut">
              <a:rPr lang="en-US" smtClean="0"/>
              <a:t>11/3/10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963-CF7A-5949-8F1A-7959D4999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85A65-70D5-5F41-9333-53B6CD14A0F1}" type="datetimeFigureOut">
              <a:rPr lang="en-US" smtClean="0"/>
              <a:t>11/3/10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963-CF7A-5949-8F1A-7959D4999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85A65-70D5-5F41-9333-53B6CD14A0F1}" type="datetimeFigureOut">
              <a:rPr lang="en-US" smtClean="0"/>
              <a:t>11/3/10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963-CF7A-5949-8F1A-7959D4999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85A65-70D5-5F41-9333-53B6CD14A0F1}" type="datetimeFigureOut">
              <a:rPr lang="en-US" smtClean="0"/>
              <a:t>11/3/10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963-CF7A-5949-8F1A-7959D4999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85A65-70D5-5F41-9333-53B6CD14A0F1}" type="datetimeFigureOut">
              <a:rPr lang="en-US" smtClean="0"/>
              <a:t>11/3/10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963-CF7A-5949-8F1A-7959D4999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85A65-70D5-5F41-9333-53B6CD14A0F1}" type="datetimeFigureOut">
              <a:rPr lang="en-US" smtClean="0"/>
              <a:t>11/3/10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963-CF7A-5949-8F1A-7959D4999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85A65-70D5-5F41-9333-53B6CD14A0F1}" type="datetimeFigureOut">
              <a:rPr lang="en-US" smtClean="0"/>
              <a:t>11/3/10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963-CF7A-5949-8F1A-7959D4999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85A65-70D5-5F41-9333-53B6CD14A0F1}" type="datetimeFigureOut">
              <a:rPr lang="en-US" smtClean="0"/>
              <a:t>11/3/10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963-CF7A-5949-8F1A-7959D4999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85A65-70D5-5F41-9333-53B6CD14A0F1}" type="datetimeFigureOut">
              <a:rPr lang="en-US" smtClean="0"/>
              <a:t>11/3/10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963-CF7A-5949-8F1A-7959D4999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85A65-70D5-5F41-9333-53B6CD14A0F1}" type="datetimeFigureOut">
              <a:rPr lang="en-US" smtClean="0"/>
              <a:t>11/3/10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963-CF7A-5949-8F1A-7959D4999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85A65-70D5-5F41-9333-53B6CD14A0F1}" type="datetimeFigureOut">
              <a:rPr lang="en-US" smtClean="0"/>
              <a:t>11/3/10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963-CF7A-5949-8F1A-7959D49997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85A65-70D5-5F41-9333-53B6CD14A0F1}" type="datetimeFigureOut">
              <a:rPr lang="en-US" smtClean="0"/>
              <a:t>11/3/10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04963-CF7A-5949-8F1A-7959D499973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742950"/>
            <a:ext cx="7620000" cy="5715000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Transpiration in Plants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307" y="216853"/>
            <a:ext cx="4976236" cy="64126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25011" y="573112"/>
            <a:ext cx="2911831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STEP 1: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87109" y="263847"/>
            <a:ext cx="2201846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STEP 2: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1498" y="4089242"/>
            <a:ext cx="1845611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STEP 3: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43342" y="4550907"/>
            <a:ext cx="1845613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STEP 4: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025011" y="4550907"/>
            <a:ext cx="2911831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mtClean="0"/>
              <a:t>STEP 5: 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251543" y="2573985"/>
            <a:ext cx="2685299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2400" b="1" dirty="0" smtClean="0"/>
              <a:t>Pressure Flow Hypothesis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07715" y="630898"/>
            <a:ext cx="8229600" cy="67022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Pressure Flow Hypothesis</a:t>
            </a:r>
            <a:endParaRPr lang="en-US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798" y="259444"/>
            <a:ext cx="1821380" cy="1821380"/>
          </a:xfrm>
          <a:prstGeom prst="rect">
            <a:avLst/>
          </a:prstGeom>
        </p:spPr>
      </p:pic>
      <p:graphicFrame>
        <p:nvGraphicFramePr>
          <p:cNvPr id="10" name="Diagram 9"/>
          <p:cNvGraphicFramePr/>
          <p:nvPr/>
        </p:nvGraphicFramePr>
        <p:xfrm>
          <a:off x="439486" y="1301123"/>
          <a:ext cx="8435402" cy="4831152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4468C7E-3571-B64F-BF4D-775AF57C1A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652CE47-645C-9645-95FC-36009B46D3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16C973FC-535C-F849-9E35-319D4A3BC2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A19F7A8-66B1-9944-9D09-52DB4278F3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91E18BE-CFE6-9848-A8FD-5ACA8EFBF3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6F0CA09-596E-0B4E-9BE2-3693667FDA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Dgm bld="lvlAtOnc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307" y="216853"/>
            <a:ext cx="4976236" cy="64126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25011" y="573112"/>
            <a:ext cx="2911831" cy="175432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STEP 1: Food and water enters phloem of the stem through diffusion and osmosis.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87109" y="263848"/>
            <a:ext cx="2201846" cy="258532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STEP 2: Water from xylem is transferred to the phloem to help break down/dissolve food in the phloem. The water pressure is kept at low.  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1498" y="4089242"/>
            <a:ext cx="1845611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STEP 3: Water is being transferred in the xylem (going up) to keep balanced pressure. 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43342" y="4089243"/>
            <a:ext cx="1845613" cy="31393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STEP 4: water is being transferred from the phloem – to maintain pressure in the phloem due to excess water from xylem from step 2.  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025011" y="4550907"/>
            <a:ext cx="2911831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STEP 5: food is stored in the sink cell.  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Movement of water in plants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417638"/>
          <a:ext cx="8229600" cy="7228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Process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Explanation/details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1. Water moves down concentration gradients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Water</a:t>
                      </a:r>
                      <a:r>
                        <a:rPr lang="en-US" baseline="0" dirty="0" smtClean="0"/>
                        <a:t> moves through osmosis from an area of higher to lower concentration.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2. Water lost by transpiration is replaced by water from vessels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Water</a:t>
                      </a:r>
                      <a:r>
                        <a:rPr lang="en-US" baseline="0" dirty="0" smtClean="0"/>
                        <a:t> moves through osmosis from an area of higher to lower concentration. 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Water goes from a high water potential to area of lower water potential. (analogy:</a:t>
                      </a:r>
                      <a:r>
                        <a:rPr lang="en-US" baseline="0" dirty="0" smtClean="0"/>
                        <a:t> straw)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3. Vessel water column is maintained due to cohesion</a:t>
                      </a:r>
                      <a:r>
                        <a:rPr lang="en-US" baseline="0" dirty="0" smtClean="0"/>
                        <a:t> and adhesion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Charges in water</a:t>
                      </a:r>
                      <a:r>
                        <a:rPr lang="en-US" baseline="0" dirty="0" smtClean="0"/>
                        <a:t> molecules and xylem  attract and repel each other  to defy gravity.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4. Tension occurs in the columns of water in the xylem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 lot of water retained in xylem.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Charges in water</a:t>
                      </a:r>
                      <a:r>
                        <a:rPr lang="en-US" baseline="0" dirty="0" smtClean="0"/>
                        <a:t> molecules and xylem  attract and repel each other  to defy gravity. 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5. Water is pulled from the root cortex into xylem cells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This is caused by capillary</a:t>
                      </a:r>
                      <a:r>
                        <a:rPr lang="en-US" baseline="0" dirty="0" smtClean="0"/>
                        <a:t> action – this is when something is transport throughout the system through concentration difference.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6. Water is pulled from the soil into the roots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This is caused by capillary</a:t>
                      </a:r>
                      <a:r>
                        <a:rPr lang="en-US" baseline="0" dirty="0" smtClean="0"/>
                        <a:t> action – this is when something is transport throughout the system through concentration difference.</a:t>
                      </a:r>
                      <a:endParaRPr lang="en-US" smtClean="0"/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436</Words>
  <Application>Microsoft Macintosh PowerPoint</Application>
  <PresentationFormat>On-screen Show (4:3)</PresentationFormat>
  <Paragraphs>38</Paragraphs>
  <Slides>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Transpiration in Plants</vt:lpstr>
      <vt:lpstr>Slide 2</vt:lpstr>
      <vt:lpstr>Pressure Flow Hypothesis</vt:lpstr>
      <vt:lpstr>Slide 4</vt:lpstr>
      <vt:lpstr>Movement of water in plants</vt:lpstr>
    </vt:vector>
  </TitlesOfParts>
  <Company>School of the Future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Transpiration in Plants</dc:title>
  <dc:creator>a</dc:creator>
  <cp:lastModifiedBy>a</cp:lastModifiedBy>
  <cp:revision>1</cp:revision>
  <dcterms:created xsi:type="dcterms:W3CDTF">2010-11-03T07:38:58Z</dcterms:created>
  <dcterms:modified xsi:type="dcterms:W3CDTF">2010-11-03T07:47:19Z</dcterms:modified>
</cp:coreProperties>
</file>